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67" r:id="rId5"/>
    <p:sldId id="262" r:id="rId6"/>
    <p:sldId id="271" r:id="rId7"/>
    <p:sldId id="258" r:id="rId8"/>
    <p:sldId id="263" r:id="rId9"/>
    <p:sldId id="268" r:id="rId10"/>
    <p:sldId id="269" r:id="rId11"/>
    <p:sldId id="270" r:id="rId12"/>
    <p:sldId id="259" r:id="rId13"/>
    <p:sldId id="265" r:id="rId14"/>
    <p:sldId id="261" r:id="rId15"/>
    <p:sldId id="272" r:id="rId16"/>
    <p:sldId id="264" r:id="rId17"/>
    <p:sldId id="273" r:id="rId18"/>
    <p:sldId id="274" r:id="rId19"/>
    <p:sldId id="266" r:id="rId20"/>
    <p:sldId id="275" r:id="rId21"/>
    <p:sldId id="260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02" y="-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FA96D-D1F1-4AAE-954B-085F7791B19C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EE1E0-3FF9-4414-9A0B-214B11EA1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E1E0-3FF9-4414-9A0B-214B11EA17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7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проверки – щелкните по заголовку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E1E0-3FF9-4414-9A0B-214B11EA17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1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Нажмите на голубую звезду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E1E0-3FF9-4414-9A0B-214B11EA17D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4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3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8.gif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9.gif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0.gif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3.jpe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el.cultreg.ru/uploads/4a0224802a4c2b428b49f5fdd3e96b72_w600_h400.jpg" TargetMode="External"/><Relationship Id="rId13" Type="http://schemas.openxmlformats.org/officeDocument/2006/relationships/hyperlink" Target="http://clipart-library.com/images/8TAb88Xpc.gif" TargetMode="External"/><Relationship Id="rId18" Type="http://schemas.openxmlformats.org/officeDocument/2006/relationships/hyperlink" Target="https://forum.materinstvo.ru/uploads/1250241439/post-135458-1250340456.png" TargetMode="External"/><Relationship Id="rId3" Type="http://schemas.openxmlformats.org/officeDocument/2006/relationships/hyperlink" Target="https://i.pinimg.com/originals/98/40/ed/9840ed69ca4863734e234a126d63dc0e.gif" TargetMode="External"/><Relationship Id="rId21" Type="http://schemas.openxmlformats.org/officeDocument/2006/relationships/hyperlink" Target="https://1gai.ru/blog/live/529256-90-voprosov-o-kosmose-dlja-teh-kto-hochet-proverit-svoju-jerudiciju.html" TargetMode="External"/><Relationship Id="rId7" Type="http://schemas.openxmlformats.org/officeDocument/2006/relationships/hyperlink" Target="https://i.pinimg.com/736x/67/1f/64/671f648ea743ace566f9bf90c6b37aff.jpg" TargetMode="External"/><Relationship Id="rId12" Type="http://schemas.openxmlformats.org/officeDocument/2006/relationships/hyperlink" Target="https://assets.materialup.com/uploads/7f678431-dfe0-40cb-a45b-775caf62c4eb/preview.gif" TargetMode="External"/><Relationship Id="rId17" Type="http://schemas.openxmlformats.org/officeDocument/2006/relationships/hyperlink" Target="https://forum.materinstvo.ru/index.php?act=Attach&amp;type=post&amp;id=2472036" TargetMode="External"/><Relationship Id="rId2" Type="http://schemas.openxmlformats.org/officeDocument/2006/relationships/hyperlink" Target="https://www.jing.fm/clipimg/full/203-2031831_big-dipper-cliparts-little-dipper-clip-art.png" TargetMode="External"/><Relationship Id="rId16" Type="http://schemas.openxmlformats.org/officeDocument/2006/relationships/hyperlink" Target="https://adonius.club/5603-kosmicheskij-fon-dlja-prezentacii.html" TargetMode="External"/><Relationship Id="rId20" Type="http://schemas.openxmlformats.org/officeDocument/2006/relationships/hyperlink" Target="https://images-na.ssl-images-amazon.com/images/I/61YAkMudS1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.baamboozle.com/uploads/images/46275/1602509002_2531083" TargetMode="External"/><Relationship Id="rId11" Type="http://schemas.openxmlformats.org/officeDocument/2006/relationships/hyperlink" Target="https://s0.slide-share.ru/s_slide/388c/741cc54f-a98a-43f1-9f2b-06d090634268.jpeg" TargetMode="External"/><Relationship Id="rId24" Type="http://schemas.openxmlformats.org/officeDocument/2006/relationships/image" Target="../media/image3.gif"/><Relationship Id="rId5" Type="http://schemas.openxmlformats.org/officeDocument/2006/relationships/hyperlink" Target="http://clipart-library.com/images/riLxkXg5T.gif" TargetMode="External"/><Relationship Id="rId15" Type="http://schemas.openxmlformats.org/officeDocument/2006/relationships/hyperlink" Target="https://cdn.dribbble.com/users/1218518/screenshots/4405086/media/1538bb69d8976b5a21a8347efcee2410.jpg" TargetMode="External"/><Relationship Id="rId23" Type="http://schemas.openxmlformats.org/officeDocument/2006/relationships/hyperlink" Target="mailto:mir-konkursov2018@yandex.ru" TargetMode="External"/><Relationship Id="rId10" Type="http://schemas.openxmlformats.org/officeDocument/2006/relationships/hyperlink" Target="https://loft-concept.ru/upload/iblock/db0/a3vo9bth0tc21z0h824w66lizmgo5yyg/Aksessuar_dlya_interera_bolshoy_kosmonavt_na_lune.jpg" TargetMode="External"/><Relationship Id="rId19" Type="http://schemas.openxmlformats.org/officeDocument/2006/relationships/hyperlink" Target="https://papik.pro/uploads/posts/2021-10/1634757998_7-papik-pro-p-nakleiki-kosmos-8.jpg" TargetMode="External"/><Relationship Id="rId4" Type="http://schemas.openxmlformats.org/officeDocument/2006/relationships/hyperlink" Target="https://sun9-49.userapi.com/pMFrS9kcRpKPmMR6RDzCv52d20fIYgCTg5XhIg/JjkbZdk-WFI.jpg" TargetMode="External"/><Relationship Id="rId9" Type="http://schemas.openxmlformats.org/officeDocument/2006/relationships/hyperlink" Target="https://iohotnik.ru/wp-content/uploads/3/7/5/37507233ca67c3221044d21972a2c82a.jpeg" TargetMode="External"/><Relationship Id="rId14" Type="http://schemas.openxmlformats.org/officeDocument/2006/relationships/hyperlink" Target="https://tse2.mm.bing.net/th?id=OIP.K1DludDHxfZn9rM-L-wdmQHaHa&amp;pid=15.1" TargetMode="External"/><Relationship Id="rId22" Type="http://schemas.openxmlformats.org/officeDocument/2006/relationships/hyperlink" Target="https://12542.ru/151-35-3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8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9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43808" y="699542"/>
            <a:ext cx="4923358" cy="3937885"/>
            <a:chOff x="2843808" y="699542"/>
            <a:chExt cx="4923358" cy="3937885"/>
          </a:xfrm>
        </p:grpSpPr>
        <p:pic>
          <p:nvPicPr>
            <p:cNvPr id="2" name="Picture 2" descr="https://forum.materinstvo.ru/uploads/1250241439/post-135458-1250340456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662" y="1461874"/>
              <a:ext cx="4536504" cy="317555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843808" y="699542"/>
              <a:ext cx="48611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5400" b="1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_BraggaStars" pitchFamily="82" charset="-52"/>
                </a:rPr>
                <a:t>Я познаю </a:t>
              </a:r>
              <a:endParaRPr lang="ru-RU" sz="54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BraggaStars" pitchFamily="82" charset="-52"/>
              </a:endParaRPr>
            </a:p>
          </p:txBody>
        </p:sp>
      </p:grpSp>
      <p:pic>
        <p:nvPicPr>
          <p:cNvPr id="8194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12" y="0"/>
            <a:ext cx="977988" cy="9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Лента лицом вниз 5">
            <a:hlinkClick r:id="" action="ppaction://hlinkshowjump?jump=lastslide"/>
          </p:cNvPr>
          <p:cNvSpPr/>
          <p:nvPr/>
        </p:nvSpPr>
        <p:spPr>
          <a:xfrm>
            <a:off x="107504" y="123478"/>
            <a:ext cx="648072" cy="36551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7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3778" y="339502"/>
            <a:ext cx="3996444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Человек за бортом!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101293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Кто из этих космонавтов впервые вышел в открытый космос?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139702"/>
            <a:ext cx="2124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Алексей Леонов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850490"/>
            <a:ext cx="2124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Юрий Гагарин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524795"/>
            <a:ext cx="2124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Герман Титов </a:t>
            </a:r>
            <a:endParaRPr lang="ru-RU" dirty="0"/>
          </a:p>
        </p:txBody>
      </p:sp>
      <p:pic>
        <p:nvPicPr>
          <p:cNvPr id="1026" name="Picture 2" descr="https://sun9-31.userapi.com/impg/VLdd7c0Uf1QPJoUTRAEqXYmCLe1J1i2fP02MwA/iChPkfJ08DM.jpg?size=480x320&amp;quality=96&amp;sign=b59196e2655d9b23078cda6605ce7752&amp;c_uniq_tag=tzPaIz6DasRQ-IewwmyDcxE7F32vg2C19ecW5dkE3bE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568" y="1695322"/>
            <a:ext cx="4572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1710" y="339502"/>
            <a:ext cx="5220580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В открытый космос – налегке!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1012931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Как думаете, сколько весит скафандр для выхода в открытый космос?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2445" y="2175186"/>
            <a:ext cx="2124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Около 50 кг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2445" y="3570570"/>
            <a:ext cx="2124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Более 100 кг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2445" y="2859782"/>
            <a:ext cx="2124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Около 70 кг</a:t>
            </a:r>
            <a:endParaRPr lang="ru-RU" dirty="0"/>
          </a:p>
        </p:txBody>
      </p:sp>
      <p:pic>
        <p:nvPicPr>
          <p:cNvPr id="12" name="Рисунок 11" descr="https://loft-concept.ru/upload/iblock/db0/a3vo9bth0tc21z0h824w66lizmgo5yyg/Aksessuar_dlya_interera_bolshoy_kosmonavt_na_lune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100000" l="10000" r="90000">
                        <a14:foregroundMark x1="48492" y1="71501" x2="56784" y2="86255"/>
                        <a14:foregroundMark x1="45477" y1="58386" x2="48116" y2="65195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4991" y="1779662"/>
            <a:ext cx="3312368" cy="32887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4009" y="1789503"/>
            <a:ext cx="3816424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По данным </a:t>
            </a:r>
            <a:r>
              <a:rPr lang="ru-RU" sz="2000" dirty="0" err="1">
                <a:solidFill>
                  <a:srgbClr val="002060"/>
                </a:solidFill>
              </a:rPr>
              <a:t>Ростеха</a:t>
            </a:r>
            <a:r>
              <a:rPr lang="ru-RU" sz="2000" dirty="0">
                <a:solidFill>
                  <a:srgbClr val="002060"/>
                </a:solidFill>
              </a:rPr>
              <a:t>, вес скафандра – </a:t>
            </a:r>
            <a:r>
              <a:rPr lang="ru-RU" sz="2000" b="1" dirty="0">
                <a:solidFill>
                  <a:srgbClr val="002060"/>
                </a:solidFill>
              </a:rPr>
              <a:t>110</a:t>
            </a:r>
            <a:r>
              <a:rPr lang="ru-RU" sz="2000" dirty="0">
                <a:solidFill>
                  <a:srgbClr val="002060"/>
                </a:solidFill>
              </a:rPr>
              <a:t> кг. На Земле космонавты с трудом могут выдержать </a:t>
            </a:r>
            <a:r>
              <a:rPr lang="ru-RU" sz="2000" dirty="0" smtClean="0">
                <a:solidFill>
                  <a:srgbClr val="002060"/>
                </a:solidFill>
              </a:rPr>
              <a:t>вес такого </a:t>
            </a:r>
            <a:r>
              <a:rPr lang="ru-RU" sz="2000" dirty="0">
                <a:solidFill>
                  <a:srgbClr val="002060"/>
                </a:solidFill>
              </a:rPr>
              <a:t>космического комбинезона. Но на околоземной орбите вес исчезает, и </a:t>
            </a:r>
            <a:r>
              <a:rPr lang="ru-RU" sz="2000" dirty="0" smtClean="0">
                <a:solidFill>
                  <a:srgbClr val="002060"/>
                </a:solidFill>
              </a:rPr>
              <a:t>им </a:t>
            </a:r>
            <a:r>
              <a:rPr lang="ru-RU" sz="2000" dirty="0">
                <a:solidFill>
                  <a:srgbClr val="002060"/>
                </a:solidFill>
              </a:rPr>
              <a:t>удобно пользоваться для выхода в открытый космос.</a:t>
            </a:r>
          </a:p>
        </p:txBody>
      </p:sp>
      <p:pic>
        <p:nvPicPr>
          <p:cNvPr id="13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76" y="339502"/>
            <a:ext cx="5832648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Проверим твою наблюдательность!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101293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Как называется созвездие, по форме напоминающее ковш?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41720" y="2249004"/>
            <a:ext cx="1712328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Большой пёс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6506" y="2923808"/>
            <a:ext cx="2582758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Большая Медведица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7881" y="3598613"/>
            <a:ext cx="1692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Малый Лев</a:t>
            </a:r>
            <a:endParaRPr lang="ru-RU" dirty="0"/>
          </a:p>
        </p:txBody>
      </p:sp>
      <p:pic>
        <p:nvPicPr>
          <p:cNvPr id="1026" name="Picture 2" descr="https://www.jing.fm/clipimg/full/203-2031831_big-dipper-cliparts-little-dipper-clip-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3925"/>
            <a:ext cx="4847479" cy="36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746" y="339502"/>
            <a:ext cx="4572508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“</a:t>
            </a:r>
            <a:r>
              <a:rPr lang="ru-RU" sz="2000" i="1" dirty="0" smtClean="0"/>
              <a:t>Подарок</a:t>
            </a:r>
            <a:r>
              <a:rPr lang="en-US" sz="2000" i="1" dirty="0" smtClean="0"/>
              <a:t>”</a:t>
            </a:r>
            <a:r>
              <a:rPr lang="ru-RU" sz="2000" i="1" dirty="0" smtClean="0"/>
              <a:t> из космоса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1012931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Падающая звезда принесла на своих лучиках название самой известной в мире кометы. Но при падении буквы перемешались, и мы затрудняемся прочесть его. </a:t>
            </a:r>
            <a:r>
              <a:rPr lang="en-US" dirty="0">
                <a:solidFill>
                  <a:schemeClr val="bg1"/>
                </a:solidFill>
              </a:rPr>
              <a:t>Из </a:t>
            </a:r>
            <a:r>
              <a:rPr lang="en-US" dirty="0" err="1">
                <a:solidFill>
                  <a:schemeClr val="bg1"/>
                </a:solidFill>
              </a:rPr>
              <a:t>предложенных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букв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восстанови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это</a:t>
            </a:r>
            <a:r>
              <a:rPr lang="en-US" dirty="0">
                <a:solidFill>
                  <a:schemeClr val="bg1"/>
                </a:solidFill>
              </a:rPr>
              <a:t> слово.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9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100000" l="0" r="100000">
                        <a14:foregroundMark x1="8192" y1="19048" x2="6356" y2="72109"/>
                        <a14:foregroundMark x1="19068" y1="21769" x2="20763" y2="68707"/>
                        <a14:foregroundMark x1="39266" y1="25170" x2="34463" y2="74830"/>
                        <a14:foregroundMark x1="55085" y1="29932" x2="51554" y2="76871"/>
                        <a14:foregroundMark x1="61723" y1="30612" x2="60593" y2="74830"/>
                        <a14:foregroundMark x1="69915" y1="26531" x2="69209" y2="75510"/>
                        <a14:foregroundMark x1="26271" y1="29932" x2="27684" y2="68707"/>
                        <a14:foregroundMark x1="7768" y1="10884" x2="7768" y2="10884"/>
                        <a14:foregroundMark x1="7768" y1="10884" x2="4237" y2="12925"/>
                        <a14:foregroundMark x1="8898" y1="12245" x2="11723" y2="12925"/>
                        <a14:foregroundMark x1="88418" y1="20408" x2="89266" y2="69388"/>
                        <a14:backgroundMark x1="86582" y1="73469" x2="86723" y2="80272"/>
                        <a14:backgroundMark x1="11864" y1="11565" x2="4237" y2="1156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44" y="3291830"/>
            <a:ext cx="4752528" cy="14401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98" name="Picture 2 зв." descr="http://clipart-library.com/images/riLxkXg5T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4038">
            <a:off x="113885" y="2679625"/>
            <a:ext cx="4028455" cy="10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923928" y="3302178"/>
            <a:ext cx="4781550" cy="1438275"/>
            <a:chOff x="0" y="0"/>
            <a:chExt cx="4781550" cy="1438275"/>
          </a:xfrm>
        </p:grpSpPr>
        <p:pic>
          <p:nvPicPr>
            <p:cNvPr id="10" name="Picture 99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41" b="100000" l="0" r="100000">
                          <a14:foregroundMark x1="8192" y1="19048" x2="6356" y2="72109"/>
                          <a14:foregroundMark x1="19068" y1="21769" x2="20763" y2="68707"/>
                          <a14:foregroundMark x1="39266" y1="25170" x2="34463" y2="74830"/>
                          <a14:foregroundMark x1="55085" y1="29932" x2="51554" y2="76871"/>
                          <a14:foregroundMark x1="61723" y1="30612" x2="60593" y2="74830"/>
                          <a14:foregroundMark x1="69915" y1="26531" x2="69209" y2="75510"/>
                          <a14:foregroundMark x1="26271" y1="29932" x2="27684" y2="68707"/>
                          <a14:foregroundMark x1="7768" y1="10884" x2="7768" y2="10884"/>
                          <a14:foregroundMark x1="7768" y1="10884" x2="4237" y2="12925"/>
                          <a14:foregroundMark x1="8898" y1="12245" x2="11723" y2="12925"/>
                          <a14:foregroundMark x1="88418" y1="20408" x2="89266" y2="69388"/>
                          <a14:backgroundMark x1="86582" y1="73469" x2="86723" y2="80272"/>
                          <a14:backgroundMark x1="11864" y1="11565" x2="4237" y2="11565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84" t="70" r="3819" b="-70"/>
            <a:stretch/>
          </p:blipFill>
          <p:spPr bwMode="auto">
            <a:xfrm>
              <a:off x="2486025" y="0"/>
              <a:ext cx="2295525" cy="1438275"/>
            </a:xfrm>
            <a:prstGeom prst="rect">
              <a:avLst/>
            </a:prstGeom>
            <a:ln>
              <a:noFill/>
            </a:ln>
            <a:effectLst>
              <a:glow rad="101600">
                <a:sysClr val="window" lastClr="FFFFFF">
                  <a:alpha val="60000"/>
                </a:sys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99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41" b="100000" l="0" r="100000">
                          <a14:foregroundMark x1="8192" y1="19048" x2="6356" y2="72109"/>
                          <a14:foregroundMark x1="19068" y1="21769" x2="20763" y2="68707"/>
                          <a14:foregroundMark x1="39266" y1="25170" x2="34463" y2="74830"/>
                          <a14:foregroundMark x1="55085" y1="29932" x2="51554" y2="76871"/>
                          <a14:foregroundMark x1="61723" y1="30612" x2="60593" y2="74830"/>
                          <a14:foregroundMark x1="69915" y1="26531" x2="69209" y2="75510"/>
                          <a14:foregroundMark x1="26271" y1="29932" x2="27684" y2="68707"/>
                          <a14:foregroundMark x1="7768" y1="10884" x2="7768" y2="10884"/>
                          <a14:foregroundMark x1="7768" y1="10884" x2="4237" y2="12925"/>
                          <a14:foregroundMark x1="8898" y1="12245" x2="11723" y2="12925"/>
                          <a14:foregroundMark x1="88418" y1="20408" x2="89266" y2="69388"/>
                          <a14:backgroundMark x1="86582" y1="73469" x2="86723" y2="80272"/>
                          <a14:backgroundMark x1="11864" y1="11565" x2="4237" y2="11565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7" r="67878"/>
            <a:stretch/>
          </p:blipFill>
          <p:spPr bwMode="auto">
            <a:xfrm>
              <a:off x="1619250" y="0"/>
              <a:ext cx="866775" cy="1438275"/>
            </a:xfrm>
            <a:prstGeom prst="rect">
              <a:avLst/>
            </a:prstGeom>
            <a:ln>
              <a:noFill/>
            </a:ln>
            <a:effectLst>
              <a:glow rad="101600">
                <a:sysClr val="window" lastClr="FFFFFF">
                  <a:alpha val="60000"/>
                </a:sys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99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41" b="100000" l="0" r="100000">
                          <a14:foregroundMark x1="8192" y1="19048" x2="6356" y2="72109"/>
                          <a14:foregroundMark x1="19068" y1="21769" x2="20763" y2="68707"/>
                          <a14:foregroundMark x1="39266" y1="25170" x2="34463" y2="74830"/>
                          <a14:foregroundMark x1="55085" y1="29932" x2="51554" y2="76871"/>
                          <a14:foregroundMark x1="61723" y1="30612" x2="60593" y2="74830"/>
                          <a14:foregroundMark x1="69915" y1="26531" x2="69209" y2="75510"/>
                          <a14:foregroundMark x1="26271" y1="29932" x2="27684" y2="68707"/>
                          <a14:foregroundMark x1="7768" y1="10884" x2="7768" y2="10884"/>
                          <a14:foregroundMark x1="7768" y1="10884" x2="4237" y2="12925"/>
                          <a14:foregroundMark x1="8898" y1="12245" x2="11723" y2="12925"/>
                          <a14:foregroundMark x1="88418" y1="20408" x2="89266" y2="69388"/>
                          <a14:backgroundMark x1="86582" y1="73469" x2="86723" y2="80272"/>
                          <a14:backgroundMark x1="11864" y1="11565" x2="4237" y2="11565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4" t="70" r="52819" b="-70"/>
            <a:stretch/>
          </p:blipFill>
          <p:spPr bwMode="auto">
            <a:xfrm>
              <a:off x="800100" y="0"/>
              <a:ext cx="781050" cy="1438275"/>
            </a:xfrm>
            <a:prstGeom prst="rect">
              <a:avLst/>
            </a:prstGeom>
            <a:ln>
              <a:noFill/>
            </a:ln>
            <a:effectLst>
              <a:glow rad="101600">
                <a:sysClr val="window" lastClr="FFFFFF">
                  <a:alpha val="60000"/>
                </a:sys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99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41" b="100000" l="0" r="100000">
                          <a14:foregroundMark x1="8192" y1="19048" x2="6356" y2="72109"/>
                          <a14:foregroundMark x1="19068" y1="21769" x2="20763" y2="68707"/>
                          <a14:foregroundMark x1="39266" y1="25170" x2="34463" y2="74830"/>
                          <a14:foregroundMark x1="55085" y1="29932" x2="51554" y2="76871"/>
                          <a14:foregroundMark x1="61723" y1="30612" x2="60593" y2="74830"/>
                          <a14:foregroundMark x1="69915" y1="26531" x2="69209" y2="75510"/>
                          <a14:foregroundMark x1="26271" y1="29932" x2="27684" y2="68707"/>
                          <a14:foregroundMark x1="7768" y1="10884" x2="7768" y2="10884"/>
                          <a14:foregroundMark x1="7768" y1="10884" x2="4237" y2="12925"/>
                          <a14:foregroundMark x1="8898" y1="12245" x2="11723" y2="12925"/>
                          <a14:foregroundMark x1="88418" y1="20408" x2="89266" y2="69388"/>
                          <a14:backgroundMark x1="86582" y1="73469" x2="86723" y2="80272"/>
                          <a14:backgroundMark x1="11864" y1="11565" x2="4237" y2="11565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16" t="70" r="84747" b="-70"/>
            <a:stretch/>
          </p:blipFill>
          <p:spPr bwMode="auto">
            <a:xfrm>
              <a:off x="0" y="0"/>
              <a:ext cx="800100" cy="1438275"/>
            </a:xfrm>
            <a:prstGeom prst="rect">
              <a:avLst/>
            </a:prstGeom>
            <a:ln>
              <a:noFill/>
            </a:ln>
            <a:effectLst>
              <a:glow rad="101600">
                <a:sysClr val="window" lastClr="FFFFFF">
                  <a:alpha val="60000"/>
                </a:sys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28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1730" y="339502"/>
            <a:ext cx="4860540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Занимательная космология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1012931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Узнай планету по описанию. </a:t>
            </a:r>
            <a:endParaRPr lang="ru-RU" dirty="0" smtClean="0">
              <a:solidFill>
                <a:schemeClr val="bg1"/>
              </a:solidFill>
            </a:endParaRPr>
          </a:p>
          <a:p>
            <a:pPr lvl="0" fontAlgn="base"/>
            <a:r>
              <a:rPr lang="ru-RU" i="1" dirty="0" smtClean="0">
                <a:solidFill>
                  <a:schemeClr val="bg1"/>
                </a:solidFill>
              </a:rPr>
              <a:t>1. Планета </a:t>
            </a:r>
            <a:r>
              <a:rPr lang="ru-RU" i="1" dirty="0">
                <a:solidFill>
                  <a:schemeClr val="bg1"/>
                </a:solidFill>
              </a:rPr>
              <a:t>носит имя древнеримского морского бога с трезубцем. </a:t>
            </a:r>
            <a:endParaRPr lang="ru-RU" dirty="0">
              <a:solidFill>
                <a:schemeClr val="bg1"/>
              </a:solidFill>
            </a:endParaRPr>
          </a:p>
          <a:p>
            <a:pPr lvl="0" fontAlgn="base"/>
            <a:r>
              <a:rPr lang="ru-RU" i="1" dirty="0" smtClean="0">
                <a:solidFill>
                  <a:schemeClr val="bg1"/>
                </a:solidFill>
              </a:rPr>
              <a:t>2. Планету </a:t>
            </a:r>
            <a:r>
              <a:rPr lang="ru-RU" i="1" dirty="0">
                <a:solidFill>
                  <a:schemeClr val="bg1"/>
                </a:solidFill>
              </a:rPr>
              <a:t>можно увидеть с Земли только в телескоп. </a:t>
            </a:r>
            <a:endParaRPr lang="ru-RU" i="1" dirty="0" smtClean="0">
              <a:solidFill>
                <a:schemeClr val="bg1"/>
              </a:solidFill>
            </a:endParaRPr>
          </a:p>
          <a:p>
            <a:pPr lvl="0" fontAlgn="base"/>
            <a:r>
              <a:rPr lang="ru-RU" i="1" dirty="0" smtClean="0">
                <a:solidFill>
                  <a:schemeClr val="bg1"/>
                </a:solidFill>
              </a:rPr>
              <a:t>3</a:t>
            </a:r>
            <a:r>
              <a:rPr lang="ru-RU" i="1" dirty="0">
                <a:solidFill>
                  <a:schemeClr val="bg1"/>
                </a:solidFill>
              </a:rPr>
              <a:t>. Самая далекая от Солнца планета Солнечной системы.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1720" y="2958731"/>
            <a:ext cx="1692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Плутон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41720" y="3642578"/>
            <a:ext cx="1692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Посейдон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41720" y="4362658"/>
            <a:ext cx="1692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Нептун </a:t>
            </a:r>
            <a:endParaRPr lang="ru-RU" dirty="0"/>
          </a:p>
        </p:txBody>
      </p:sp>
      <p:pic>
        <p:nvPicPr>
          <p:cNvPr id="2050" name="Picture 2" descr="https://i.pinimg.com/originals/98/40/ed/9840ed69ca4863734e234a126d63dc0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074" y="2684726"/>
            <a:ext cx="2381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76" y="339502"/>
            <a:ext cx="5832648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На </a:t>
            </a:r>
            <a:r>
              <a:rPr lang="ru-RU" sz="2000" dirty="0" smtClean="0">
                <a:solidFill>
                  <a:schemeClr val="bg1"/>
                </a:solidFill>
              </a:rPr>
              <a:t>Сатурне можно обнаружить…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5060" y="2355726"/>
            <a:ext cx="2376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Запасы воды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5060" y="3030531"/>
            <a:ext cx="2376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Дождь из алмазов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5060" y="3705335"/>
            <a:ext cx="2376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Залежи золота </a:t>
            </a:r>
            <a:endParaRPr lang="ru-RU" dirty="0"/>
          </a:p>
        </p:txBody>
      </p:sp>
      <p:pic>
        <p:nvPicPr>
          <p:cNvPr id="4098" name="Picture 2" descr="https://assets.materialup.com/uploads/7f678431-dfe0-40cb-a45b-775caf62c4eb/preview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3" y="1275606"/>
            <a:ext cx="4910042" cy="36825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0300" y="339502"/>
            <a:ext cx="4863401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Окольцованная планета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2139702"/>
            <a:ext cx="1908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Сатурн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65666" y="1012931"/>
            <a:ext cx="6012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Вспоминай, у какой из этих планет есть кольца?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850490"/>
            <a:ext cx="1908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Венера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524795"/>
            <a:ext cx="1908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Меркурий </a:t>
            </a:r>
            <a:endParaRPr lang="ru-RU" dirty="0"/>
          </a:p>
        </p:txBody>
      </p:sp>
      <p:pic>
        <p:nvPicPr>
          <p:cNvPr id="5122" name="Picture 2" descr="https://media.baamboozle.com/uploads/images/46275/1602509002_2531083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832" y="1563638"/>
            <a:ext cx="4416490" cy="33123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76" y="339502"/>
            <a:ext cx="5832648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bg1"/>
                </a:solidFill>
              </a:rPr>
              <a:t>Сколько  </a:t>
            </a:r>
            <a:r>
              <a:rPr lang="ru-RU" sz="2000" dirty="0">
                <a:solidFill>
                  <a:schemeClr val="bg1"/>
                </a:solidFill>
              </a:rPr>
              <a:t>вулканов на поверхности Венеры?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175186"/>
            <a:ext cx="1332416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Более 100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2849991"/>
            <a:ext cx="1524776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Более 1600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524795"/>
            <a:ext cx="1908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Ни одного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067945" y="987574"/>
            <a:ext cx="4370494" cy="4248472"/>
            <a:chOff x="4888877" y="1542469"/>
            <a:chExt cx="3549561" cy="3549561"/>
          </a:xfrm>
        </p:grpSpPr>
        <p:pic>
          <p:nvPicPr>
            <p:cNvPr id="3" name="Picture 2" descr="C:\Users\User\Desktop\космос\7Z1O.gif"/>
            <p:cNvPicPr>
              <a:picLocks noChangeAspect="1" noChangeArrowheads="1" noCrop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877" y="1542469"/>
              <a:ext cx="3549561" cy="3549561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://clipart-library.com/images/8TAb88Xpc.gif"/>
            <p:cNvPicPr>
              <a:picLocks noChangeAspect="1" noChangeArrowheads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948" y="2406752"/>
              <a:ext cx="1302709" cy="130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7714" y="339502"/>
            <a:ext cx="5148572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000" dirty="0"/>
              <a:t>Какого цвета закат на </a:t>
            </a:r>
            <a:r>
              <a:rPr lang="ru-RU" sz="2000" dirty="0" smtClean="0"/>
              <a:t>Марсе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7" y="2139702"/>
            <a:ext cx="198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Синего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850490"/>
            <a:ext cx="198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Красного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524795"/>
            <a:ext cx="198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Жёлтого </a:t>
            </a:r>
            <a:endParaRPr lang="ru-RU" dirty="0"/>
          </a:p>
        </p:txBody>
      </p:sp>
      <p:pic>
        <p:nvPicPr>
          <p:cNvPr id="6146" name="Picture 2" descr="https://mir-s3-cdn-cf.behance.net/projects/404/acabfd69744675.5b8c6bfabcc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19748"/>
            <a:ext cx="4514271" cy="37562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76" y="339502"/>
            <a:ext cx="5832648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Что вокруг чего?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1012931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Наверняка тебе уже многое известно о космосе! А знаешь ли ты, как происходит движение планет в нашей Солнечной </a:t>
            </a:r>
            <a:r>
              <a:rPr lang="ru-RU" dirty="0" smtClean="0">
                <a:solidFill>
                  <a:schemeClr val="bg1"/>
                </a:solidFill>
              </a:rPr>
              <a:t>системе?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9011" y="2355726"/>
            <a:ext cx="3740126" cy="33855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en-US" sz="1600" i="1" dirty="0" err="1"/>
              <a:t>Солнце</a:t>
            </a:r>
            <a:r>
              <a:rPr lang="en-US" sz="1600" i="1" dirty="0"/>
              <a:t> </a:t>
            </a:r>
            <a:r>
              <a:rPr lang="en-US" sz="1600" i="1" dirty="0" err="1"/>
              <a:t>вращается</a:t>
            </a:r>
            <a:r>
              <a:rPr lang="en-US" sz="1600" i="1" dirty="0"/>
              <a:t> </a:t>
            </a:r>
            <a:r>
              <a:rPr lang="en-US" sz="1600" i="1" dirty="0" err="1"/>
              <a:t>вокруг</a:t>
            </a:r>
            <a:r>
              <a:rPr lang="en-US" sz="1600" i="1" dirty="0"/>
              <a:t> </a:t>
            </a:r>
            <a:r>
              <a:rPr lang="en-US" sz="1600" i="1" dirty="0" err="1"/>
              <a:t>планет</a:t>
            </a:r>
            <a:r>
              <a:rPr lang="en-US" sz="1600" i="1" dirty="0"/>
              <a:t>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183818"/>
            <a:ext cx="4824536" cy="33855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sz="1600" i="1" dirty="0"/>
              <a:t>Солнце и планеты вращаются вокруг Луны </a:t>
            </a:r>
            <a:endParaRPr lang="ru-RU" sz="1600" dirty="0"/>
          </a:p>
        </p:txBody>
      </p:sp>
      <p:pic>
        <p:nvPicPr>
          <p:cNvPr id="12" name="Рисунок 11" descr="https://i.pinimg.com/736x/67/1f/64/671f648ea743ace566f9bf90c6b37aff.jpg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707" y1="18547" x2="26667" y2="27342"/>
                        <a14:foregroundMark x1="30068" y1="15488" x2="30340" y2="19503"/>
                        <a14:foregroundMark x1="33741" y1="23136" x2="33605" y2="26769"/>
                        <a14:foregroundMark x1="49524" y1="12811" x2="41088" y2="21415"/>
                        <a14:foregroundMark x1="52109" y1="15870" x2="48027" y2="26960"/>
                        <a14:foregroundMark x1="28435" y1="15679" x2="24762" y2="18929"/>
                        <a14:foregroundMark x1="24762" y1="21606" x2="23673" y2="26769"/>
                        <a14:foregroundMark x1="23946" y1="28681" x2="30476" y2="32696"/>
                        <a14:foregroundMark x1="19592" y1="35946" x2="17279" y2="44168"/>
                        <a14:foregroundMark x1="42041" y1="82792" x2="37143" y2="92352"/>
                        <a14:foregroundMark x1="64898" y1="77820" x2="57415" y2="90249"/>
                        <a14:foregroundMark x1="87211" y1="59656" x2="80000" y2="71128"/>
                        <a14:foregroundMark x1="68844" y1="69407" x2="66122" y2="72658"/>
                        <a14:foregroundMark x1="96599" y1="55641" x2="94286" y2="63289"/>
                        <a14:foregroundMark x1="99456" y1="56979" x2="97415" y2="60612"/>
                        <a14:foregroundMark x1="81905" y1="37285" x2="80680" y2="46845"/>
                        <a14:foregroundMark x1="61088" y1="17973" x2="59184" y2="27151"/>
                        <a14:foregroundMark x1="63673" y1="15488" x2="60680" y2="15679"/>
                        <a14:foregroundMark x1="36054" y1="47036" x2="38231" y2="54876"/>
                        <a14:foregroundMark x1="70476" y1="6692" x2="71293" y2="10707"/>
                        <a14:foregroundMark x1="57143" y1="5163" x2="54830" y2="7839"/>
                        <a14:foregroundMark x1="57007" y1="38050" x2="56327" y2="40918"/>
                        <a14:foregroundMark x1="90340" y1="42447" x2="89252" y2="47610"/>
                        <a14:foregroundMark x1="21361" y1="6883" x2="20816" y2="8604"/>
                        <a14:foregroundMark x1="14830" y1="23136" x2="6531" y2="26769"/>
                        <a14:foregroundMark x1="12653" y1="60229" x2="13605" y2="61568"/>
                        <a14:foregroundMark x1="16871" y1="75526" x2="17959" y2="80306"/>
                        <a14:foregroundMark x1="52109" y1="11663" x2="45442" y2="6883"/>
                        <a14:backgroundMark x1="91973" y1="41491" x2="89252" y2="48375"/>
                        <a14:backgroundMark x1="99456" y1="54685" x2="99320" y2="60994"/>
                        <a14:backgroundMark x1="93333" y1="59656" x2="92789" y2="60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123" y="1779662"/>
            <a:ext cx="4260621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85126" y="4011910"/>
            <a:ext cx="3946914" cy="33855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en-US" sz="1600" i="1" dirty="0" err="1"/>
              <a:t>Планеты</a:t>
            </a:r>
            <a:r>
              <a:rPr lang="en-US" sz="1600" i="1" dirty="0"/>
              <a:t> </a:t>
            </a:r>
            <a:r>
              <a:rPr lang="en-US" sz="1600" i="1" dirty="0" err="1"/>
              <a:t>вращаются</a:t>
            </a:r>
            <a:r>
              <a:rPr lang="en-US" sz="1600" i="1" dirty="0"/>
              <a:t> </a:t>
            </a:r>
            <a:r>
              <a:rPr lang="en-US" sz="1600" i="1" dirty="0" err="1"/>
              <a:t>вокруг</a:t>
            </a:r>
            <a:r>
              <a:rPr lang="en-US" sz="1600" i="1" dirty="0"/>
              <a:t> </a:t>
            </a:r>
            <a:r>
              <a:rPr lang="en-US" sz="1600" i="1" dirty="0" err="1"/>
              <a:t>Солнца</a:t>
            </a:r>
            <a:r>
              <a:rPr lang="en-US" sz="1600" i="1" dirty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2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1203598"/>
            <a:ext cx="5731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Многое </a:t>
            </a:r>
            <a:r>
              <a:rPr lang="ru-RU" dirty="0">
                <a:solidFill>
                  <a:schemeClr val="bg1"/>
                </a:solidFill>
              </a:rPr>
              <a:t>ли вы знаете про планеты, про Вселенную и нашу Солнечную систему?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Хотите </a:t>
            </a:r>
            <a:r>
              <a:rPr lang="ru-RU" dirty="0">
                <a:solidFill>
                  <a:schemeClr val="bg1"/>
                </a:solidFill>
              </a:rPr>
              <a:t>проверить свои знания? Тогда давайте проверим их прямо сейчас вместе.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Это </a:t>
            </a:r>
            <a:r>
              <a:rPr lang="ru-RU" dirty="0">
                <a:solidFill>
                  <a:schemeClr val="bg1"/>
                </a:solidFill>
              </a:rPr>
              <a:t>будет интересно, познавательно и просто полезно! Вспомните то, что забыли, узнайте то, что не знали, и не забудьте блеснуть новыми знаниями в кругу </a:t>
            </a:r>
            <a:r>
              <a:rPr lang="ru-RU" dirty="0" smtClean="0">
                <a:solidFill>
                  <a:schemeClr val="bg1"/>
                </a:solidFill>
              </a:rPr>
              <a:t>друзей.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i.pinimg.com/736x/3b/46/43/3b464380b7243391e464e6c06b6c5e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413572"/>
            <a:ext cx="2307616" cy="17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r70.cooltext.com/rendered/cooltext4327291345604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82" y="285846"/>
            <a:ext cx="7781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340153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Стремись к достижению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своей цели в жизни!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пусть девизом твоим станут слова мудреца Сенеки: «</a:t>
            </a:r>
            <a:r>
              <a:rPr lang="en-US" dirty="0">
                <a:solidFill>
                  <a:schemeClr val="bg1"/>
                </a:solidFill>
              </a:rPr>
              <a:t>Per </a:t>
            </a:r>
            <a:r>
              <a:rPr lang="en-US" dirty="0" err="1">
                <a:solidFill>
                  <a:schemeClr val="bg1"/>
                </a:solidFill>
              </a:rPr>
              <a:t>aspera</a:t>
            </a:r>
            <a:r>
              <a:rPr lang="en-US" dirty="0">
                <a:solidFill>
                  <a:schemeClr val="bg1"/>
                </a:solidFill>
              </a:rPr>
              <a:t> ad </a:t>
            </a:r>
            <a:r>
              <a:rPr lang="en-US" dirty="0" err="1" smtClean="0">
                <a:solidFill>
                  <a:schemeClr val="bg1"/>
                </a:solidFill>
              </a:rPr>
              <a:t>astra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 латинского </a:t>
            </a:r>
            <a:r>
              <a:rPr lang="ru-RU" dirty="0" smtClean="0">
                <a:solidFill>
                  <a:schemeClr val="bg1"/>
                </a:solidFill>
              </a:rPr>
              <a:t>– «</a:t>
            </a:r>
            <a:r>
              <a:rPr lang="ru-RU" dirty="0">
                <a:solidFill>
                  <a:schemeClr val="bg1"/>
                </a:solidFill>
              </a:rPr>
              <a:t>Через тернии к звёздам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Смысл </a:t>
            </a:r>
            <a:r>
              <a:rPr lang="ru-RU" dirty="0">
                <a:solidFill>
                  <a:schemeClr val="bg1"/>
                </a:solidFill>
              </a:rPr>
              <a:t>прост: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через </a:t>
            </a:r>
            <a:r>
              <a:rPr lang="ru-RU" dirty="0">
                <a:solidFill>
                  <a:schemeClr val="bg1"/>
                </a:solidFill>
              </a:rPr>
              <a:t>трудности к великой цели.</a:t>
            </a:r>
          </a:p>
        </p:txBody>
      </p:sp>
      <p:pic>
        <p:nvPicPr>
          <p:cNvPr id="3" name="Picture 2" descr="https://12542.ru/151-35-3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43558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2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2"/>
              </a:rPr>
              <a:t>www.jing.fm/clipimg/full/203-2031831_big-dipper-cliparts-little-dipper-clip-art.png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созвездие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3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3"/>
              </a:rPr>
              <a:t>i.pinimg.com/originals/98/40/ed/9840ed69ca4863734e234a126d63dc0e.gif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Нептун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4"/>
              </a:rPr>
              <a:t>sun9-49.userapi.com/pMFrS9kcRpKPmMR6RDzCv52d20fIYgCTg5XhIg/JjkbZdk-WFI.jpg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 собаки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5"/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5"/>
              </a:rPr>
              <a:t>clipart-library.com/images/riLxkXg5T.gif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комета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6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6"/>
              </a:rPr>
              <a:t>media.baamboozle.com/uploads/images/46275/1602509002_2531083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планета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7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7"/>
              </a:rPr>
              <a:t>i.pinimg.com/736x/67/1f/64/671f648ea743ace566f9bf90c6b37aff.jpg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планеты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8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8"/>
              </a:rPr>
              <a:t>bel.cultreg.ru/uploads/4a0224802a4c2b428b49f5fdd3e96b72_w600_h400.jpg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Циолковский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9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9"/>
              </a:rPr>
              <a:t>iohotnik.ru/wp-content/uploads/3/7/5/37507233ca67c3221044d21972a2c82a.jpeg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Леонов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0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10"/>
              </a:rPr>
              <a:t>loft-concept.ru/upload/iblock/db0/a3vo9bth0tc21z0h824w66lizmgo5yyg/Aksessuar_dlya_interera_bolshoy_kosmonavt_na_lune.jpg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 скафандр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1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11"/>
              </a:rPr>
              <a:t>s0.slide-share.ru/s_slide/388c/741cc54f-a98a-43f1-9f2b-06d090634268.jpeg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кошки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2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12"/>
              </a:rPr>
              <a:t>assets.materialup.com/uploads/7f678431-dfe0-40cb-a45b-775caf62c4eb/preview.gif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Сатурн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3"/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13"/>
              </a:rPr>
              <a:t>clipart-library.com/images/8TAb88Xpc.gif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вулкан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4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14"/>
              </a:rPr>
              <a:t>tse2.mm.bing.net/th?id=OIP.K1DludDHxfZn9rM-L-wdmQHaHa&amp;pid=15.1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Венера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5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15"/>
              </a:rPr>
              <a:t>cdn.dribbble.com/users/1218518/screenshots/4405086/media/1538bb69d8976b5a21a8347efcee2410.jpg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 закат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6"/>
              </a:rPr>
              <a:t>https://adonius.club/5603-kosmicheskij-fon-dlja-prezentacii.html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  ф 1-9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17"/>
              </a:rPr>
              <a:t>https</a:t>
            </a:r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7"/>
              </a:rPr>
              <a:t>://forum.materinstvo.ru/index.php?act=Attach&amp;type=post&amp;id=2472036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  диплом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8"/>
              </a:rPr>
              <a:t>https://forum.materinstvo.ru/uploads/1250241439/post-135458-1250340456.png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  надпись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19"/>
              </a:rPr>
              <a:t>https://papik.pro/uploads/posts/2021-10/1634757998_7-papik-pro-p-nakleiki-kosmos-8.jpg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20"/>
              </a:rPr>
              <a:t>https://images-na.ssl-images-amazon.com/images/I/61YAkMudS1L.jpg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200" u="sng" dirty="0">
                <a:latin typeface="Arial Narrow" pitchFamily="34" charset="0"/>
                <a:hlinkClick r:id="rId21"/>
              </a:rPr>
              <a:t>https://1gai.ru/blog/live/529256-90-voprosov-o-kosmose-dlja-teh-kto-hochet-proverit-svoju-jerudiciju.html</a:t>
            </a:r>
            <a:endParaRPr lang="ru-RU" sz="1200" dirty="0">
              <a:latin typeface="Arial Narrow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22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hlinkClick r:id="rId22"/>
              </a:rPr>
              <a:t>12542.ru/151-35-3.gif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звезда</a:t>
            </a:r>
          </a:p>
          <a:p>
            <a:r>
              <a:rPr lang="en-US" sz="1200" dirty="0" err="1" smtClean="0">
                <a:latin typeface="Arial Narrow" pitchFamily="34" charset="0"/>
                <a:hlinkClick r:id="rId23"/>
              </a:rPr>
              <a:t>mir</a:t>
            </a:r>
            <a:r>
              <a:rPr lang="ru-RU" sz="1200" dirty="0">
                <a:latin typeface="Arial Narrow" pitchFamily="34" charset="0"/>
                <a:hlinkClick r:id="rId23"/>
              </a:rPr>
              <a:t>-</a:t>
            </a:r>
            <a:r>
              <a:rPr lang="en-US" sz="1200" dirty="0" err="1">
                <a:latin typeface="Arial Narrow" pitchFamily="34" charset="0"/>
                <a:hlinkClick r:id="rId23"/>
              </a:rPr>
              <a:t>konkursov</a:t>
            </a:r>
            <a:r>
              <a:rPr lang="ru-RU" sz="1200" dirty="0">
                <a:latin typeface="Arial Narrow" pitchFamily="34" charset="0"/>
                <a:hlinkClick r:id="rId23"/>
              </a:rPr>
              <a:t>2018@</a:t>
            </a:r>
            <a:r>
              <a:rPr lang="en-US" sz="1200" dirty="0" err="1">
                <a:latin typeface="Arial Narrow" pitchFamily="34" charset="0"/>
                <a:hlinkClick r:id="rId23"/>
              </a:rPr>
              <a:t>yandex</a:t>
            </a:r>
            <a:r>
              <a:rPr lang="ru-RU" sz="1200" dirty="0">
                <a:latin typeface="Arial Narrow" pitchFamily="34" charset="0"/>
                <a:hlinkClick r:id="rId23"/>
              </a:rPr>
              <a:t>.</a:t>
            </a:r>
            <a:r>
              <a:rPr lang="en-US" sz="1200" dirty="0" err="1" smtClean="0">
                <a:latin typeface="Arial Narrow" pitchFamily="34" charset="0"/>
                <a:hlinkClick r:id="rId23"/>
              </a:rPr>
              <a:t>ru</a:t>
            </a:r>
            <a:r>
              <a:rPr lang="ru-RU" sz="1200" dirty="0" smtClean="0">
                <a:latin typeface="Arial Narrow" pitchFamily="34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вопросы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 descr="https://12542.ru/151-35-3.gif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3188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Источники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76" y="339502"/>
            <a:ext cx="5832648" cy="7078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Какого </a:t>
            </a:r>
            <a:r>
              <a:rPr lang="ru-RU" sz="2000" dirty="0" smtClean="0">
                <a:solidFill>
                  <a:schemeClr val="bg1"/>
                </a:solidFill>
              </a:rPr>
              <a:t>числа в </a:t>
            </a:r>
            <a:r>
              <a:rPr lang="ru-RU" sz="2000" dirty="0">
                <a:solidFill>
                  <a:schemeClr val="bg1"/>
                </a:solidFill>
              </a:rPr>
              <a:t>России отмечается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День </a:t>
            </a:r>
            <a:r>
              <a:rPr lang="ru-RU" sz="2000" dirty="0">
                <a:solidFill>
                  <a:schemeClr val="bg1"/>
                </a:solidFill>
              </a:rPr>
              <a:t>космонавтики? </a:t>
            </a:r>
          </a:p>
        </p:txBody>
      </p:sp>
      <p:pic>
        <p:nvPicPr>
          <p:cNvPr id="3" name="Picture 2" descr="https://i.pinimg.com/736x/3b/46/43/3b464380b7243391e464e6c06b6c5e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17182"/>
            <a:ext cx="4093256" cy="30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690237"/>
            <a:ext cx="1619354" cy="396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en-US" i="1" dirty="0"/>
              <a:t>23 февраля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1064" y="2365041"/>
            <a:ext cx="1620000" cy="396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12 апреля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5856" y="3039846"/>
            <a:ext cx="1620000" cy="396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9 мая</a:t>
            </a:r>
            <a:endParaRPr lang="ru-RU" dirty="0"/>
          </a:p>
        </p:txBody>
      </p:sp>
      <p:pic>
        <p:nvPicPr>
          <p:cNvPr id="8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9742" y="339502"/>
            <a:ext cx="4644516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Первый среди первых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012931"/>
            <a:ext cx="815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Выдающийся российский </a:t>
            </a:r>
            <a:r>
              <a:rPr lang="ru-RU" sz="1600" dirty="0" smtClean="0">
                <a:solidFill>
                  <a:schemeClr val="bg1"/>
                </a:solidFill>
              </a:rPr>
              <a:t>учёный</a:t>
            </a:r>
            <a:r>
              <a:rPr lang="ru-RU" sz="1600" dirty="0">
                <a:solidFill>
                  <a:schemeClr val="bg1"/>
                </a:solidFill>
              </a:rPr>
              <a:t>, основатель современной науки о космонавтике, труды и идеи которого по аэродинамике, физике и воздухоплаванию оказали существенное влияние на освоение космического пространства.  До сих пор научный подвиг этого человека вызывает восхищение у людей, изучающих нашу Вселенную.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1948" y="2859782"/>
            <a:ext cx="2667718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en-US" i="1" dirty="0" err="1"/>
              <a:t>Дмитрий</a:t>
            </a:r>
            <a:r>
              <a:rPr lang="en-US" i="1" dirty="0"/>
              <a:t> </a:t>
            </a:r>
            <a:r>
              <a:rPr lang="en-US" i="1" dirty="0" err="1"/>
              <a:t>Менделеев</a:t>
            </a:r>
            <a:r>
              <a:rPr lang="en-US" i="1" dirty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1948" y="3534587"/>
            <a:ext cx="3148619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fontAlgn="base"/>
            <a:r>
              <a:rPr lang="en-US" i="1" dirty="0" err="1"/>
              <a:t>Константин</a:t>
            </a:r>
            <a:r>
              <a:rPr lang="en-US" i="1" dirty="0"/>
              <a:t> </a:t>
            </a:r>
            <a:r>
              <a:rPr lang="en-US" i="1" dirty="0" err="1"/>
              <a:t>Циолковский</a:t>
            </a:r>
            <a:r>
              <a:rPr lang="en-US" i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1948" y="4209391"/>
            <a:ext cx="234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/>
            <a:r>
              <a:rPr lang="en-US" i="1" dirty="0" err="1"/>
              <a:t>Александр</a:t>
            </a:r>
            <a:r>
              <a:rPr lang="en-US" i="1" dirty="0"/>
              <a:t> </a:t>
            </a:r>
            <a:r>
              <a:rPr lang="en-US" i="1" dirty="0" err="1"/>
              <a:t>Попов</a:t>
            </a:r>
            <a:r>
              <a:rPr lang="en-US" i="1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9220" name="Picture 4" descr="https://bel.cultreg.ru/uploads/4a0224802a4c2b428b49f5fdd3e96b72_w600_h4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412714"/>
            <a:ext cx="2349881" cy="2613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5766" y="339502"/>
            <a:ext cx="4212468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/>
              <a:t>Собаки-космонавты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1012931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Собаки побывали в космосе раньше людей. В августе 1960 года за сутки они 17 раз облетели нашу планету на космическом корабле «Спутник-5».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Подскажи-ка </a:t>
            </a:r>
            <a:r>
              <a:rPr lang="ru-RU" dirty="0">
                <a:solidFill>
                  <a:schemeClr val="bg1"/>
                </a:solidFill>
              </a:rPr>
              <a:t>нам клички животных, которые совершили полёт в космос и благополучно вернулись на Землю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55936" y="2958731"/>
            <a:ext cx="234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Дик и Звёздочка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55936" y="3651870"/>
            <a:ext cx="234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Бимка и Дымка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5936" y="4362658"/>
            <a:ext cx="234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Белка и Стрелка</a:t>
            </a:r>
            <a:endParaRPr lang="ru-RU" dirty="0"/>
          </a:p>
        </p:txBody>
      </p:sp>
      <p:pic>
        <p:nvPicPr>
          <p:cNvPr id="12" name="Рисунок 11" descr="https://sun9-49.userapi.com/pMFrS9kcRpKPmMR6RDzCv52d20fIYgCTg5XhIg/JjkbZdk-WFI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2283718"/>
            <a:ext cx="3312368" cy="285528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082" y="339502"/>
            <a:ext cx="4391836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Кто сказал «Мяу» с орбиты?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211710"/>
            <a:ext cx="180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/>
              <a:t>р</a:t>
            </a:r>
            <a:r>
              <a:rPr lang="ru-RU" i="1" dirty="0" smtClean="0"/>
              <a:t>усские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859782"/>
            <a:ext cx="180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американцы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570570"/>
            <a:ext cx="180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/>
              <a:t>ф</a:t>
            </a:r>
            <a:r>
              <a:rPr lang="ru-RU" i="1" dirty="0" smtClean="0"/>
              <a:t>ранцузы </a:t>
            </a:r>
            <a:endParaRPr lang="ru-RU" dirty="0"/>
          </a:p>
        </p:txBody>
      </p:sp>
      <p:sp>
        <p:nvSpPr>
          <p:cNvPr id="3" name="AutoShape 2" descr="https://img.ex.co/image/upload/ar_1.5,c_crop/q_auto:good,f_auto,fl_lossy,w_640,c_limit,dpr_1/v1619387987/ub2iqk86m7m0rjlagf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g.ex.co/image/upload/ar_1.5,c_crop/q_auto:good,f_auto,fl_lossy,w_640,c_limit,dpr_1/v1619387987/ub2iqk86m7m0rjlagfb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g.ex.co/image/upload/ar_1.5,c_crop/q_auto:good,f_auto,fl_lossy,w_640,c_limit,dpr_1/v1619387987/ub2iqk86m7m0rjlagfb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mg.ex.co/image/upload/ar_1.5,c_crop/q_auto:good,f_auto,fl_lossy,w_640,c_limit,dpr_1/v1619387987/ub2iqk86m7m0rjlagfb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sun9-67.userapi.com/impf/c841628/v841628143/6c712/R1TV9Qb_t1U.jpg?size=604x453&amp;quality=96&amp;sign=8d72f3e38aed195aecb06ade602dc3b9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2199" r="4419" b="3543"/>
          <a:stretch/>
        </p:blipFill>
        <p:spPr bwMode="auto">
          <a:xfrm>
            <a:off x="3668420" y="1367622"/>
            <a:ext cx="4936028" cy="3407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9741" y="967512"/>
            <a:ext cx="5644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white"/>
                </a:solidFill>
              </a:rPr>
              <a:t>Кошек в космос </a:t>
            </a:r>
            <a:r>
              <a:rPr lang="ru-RU" sz="2000" dirty="0" smtClean="0">
                <a:solidFill>
                  <a:prstClr val="white"/>
                </a:solidFill>
              </a:rPr>
              <a:t>запускали только …</a:t>
            </a:r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3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9722" y="339502"/>
            <a:ext cx="5004556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Космические крылатые слова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101293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Что </a:t>
            </a:r>
            <a:r>
              <a:rPr lang="en-US" dirty="0">
                <a:solidFill>
                  <a:schemeClr val="bg1"/>
                </a:solidFill>
              </a:rPr>
              <a:t>сказал Юрий Гагарин перед своим запуском в космос?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302261"/>
            <a:ext cx="162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Полетели!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977065"/>
            <a:ext cx="162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/>
            <a:r>
              <a:rPr lang="ru-RU" i="1" dirty="0" smtClean="0"/>
              <a:t>Поехали!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651870"/>
            <a:ext cx="1620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i="1" dirty="0" smtClean="0"/>
              <a:t>Поплыли!</a:t>
            </a:r>
            <a:endParaRPr lang="ru-RU" dirty="0"/>
          </a:p>
        </p:txBody>
      </p:sp>
      <p:pic>
        <p:nvPicPr>
          <p:cNvPr id="12" name="Picture 13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7" b="100000" l="2881" r="100000">
                        <a14:foregroundMark x1="52263" y1="10403" x2="18107" y2="26510"/>
                        <a14:foregroundMark x1="35802" y1="12752" x2="25103" y2="16443"/>
                        <a14:foregroundMark x1="14815" y1="25168" x2="13992" y2="85906"/>
                        <a14:foregroundMark x1="34156" y1="76846" x2="25103" y2="81879"/>
                        <a14:foregroundMark x1="12346" y1="83893" x2="8230" y2="90940"/>
                        <a14:foregroundMark x1="91770" y1="53020" x2="48971" y2="86913"/>
                        <a14:foregroundMark x1="47325" y1="88591" x2="31276" y2="92953"/>
                        <a14:foregroundMark x1="30864" y1="12752" x2="71193" y2="7718"/>
                        <a14:foregroundMark x1="72840" y1="11745" x2="94650" y2="34564"/>
                        <a14:foregroundMark x1="95062" y1="37919" x2="91770" y2="56040"/>
                        <a14:foregroundMark x1="92181" y1="61745" x2="49383" y2="85570"/>
                        <a14:foregroundMark x1="14403" y1="27181" x2="9465" y2="84564"/>
                        <a14:foregroundMark x1="10288" y1="88591" x2="13992" y2="91611"/>
                        <a14:foregroundMark x1="13580" y1="92953" x2="30864" y2="94966"/>
                        <a14:foregroundMark x1="41975" y1="95638" x2="85597" y2="64430"/>
                        <a14:backgroundMark x1="12757" y1="96644" x2="49794" y2="97987"/>
                        <a14:backgroundMark x1="97942" y1="33557" x2="97119" y2="56711"/>
                        <a14:backgroundMark x1="91358" y1="60738" x2="88889" y2="63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136" y="1413456"/>
            <a:ext cx="2902173" cy="35345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4684" y="339502"/>
            <a:ext cx="3514632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Звёздная россыпь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1012931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Среди этих звёздочек </a:t>
            </a:r>
            <a:r>
              <a:rPr lang="ru-RU" dirty="0" smtClean="0">
                <a:solidFill>
                  <a:schemeClr val="bg1"/>
                </a:solidFill>
              </a:rPr>
              <a:t>найди  </a:t>
            </a:r>
            <a:r>
              <a:rPr lang="ru-RU" dirty="0">
                <a:solidFill>
                  <a:schemeClr val="bg1"/>
                </a:solidFill>
              </a:rPr>
              <a:t>те, у которых </a:t>
            </a:r>
            <a:r>
              <a:rPr lang="ru-RU" b="1" dirty="0">
                <a:solidFill>
                  <a:schemeClr val="bg1"/>
                </a:solidFill>
              </a:rPr>
              <a:t>6 вершин</a:t>
            </a:r>
            <a:r>
              <a:rPr lang="ru-RU" dirty="0">
                <a:solidFill>
                  <a:schemeClr val="bg1"/>
                </a:solidFill>
              </a:rPr>
              <a:t>. И из букв в найденных фигурах составь название корабля, на котором был совершен первый полет человека в </a:t>
            </a:r>
            <a:r>
              <a:rPr lang="ru-RU" dirty="0" smtClean="0">
                <a:solidFill>
                  <a:schemeClr val="bg1"/>
                </a:solidFill>
              </a:rPr>
              <a:t>космос.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6-конечная звезда 2"/>
          <p:cNvSpPr/>
          <p:nvPr/>
        </p:nvSpPr>
        <p:spPr>
          <a:xfrm>
            <a:off x="5327191" y="3876245"/>
            <a:ext cx="864096" cy="9361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2243980" y="3843347"/>
            <a:ext cx="864096" cy="9361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7056276" y="3886312"/>
            <a:ext cx="864096" cy="9361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6-конечная звезда 14"/>
          <p:cNvSpPr/>
          <p:nvPr/>
        </p:nvSpPr>
        <p:spPr>
          <a:xfrm>
            <a:off x="3131840" y="2209739"/>
            <a:ext cx="864096" cy="9361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6-конечная звезда 15"/>
          <p:cNvSpPr/>
          <p:nvPr/>
        </p:nvSpPr>
        <p:spPr>
          <a:xfrm>
            <a:off x="683568" y="2125603"/>
            <a:ext cx="864096" cy="9361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6-конечная звезда 16"/>
          <p:cNvSpPr/>
          <p:nvPr/>
        </p:nvSpPr>
        <p:spPr>
          <a:xfrm>
            <a:off x="6624228" y="2263846"/>
            <a:ext cx="864096" cy="9361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1907704" y="2538932"/>
            <a:ext cx="936104" cy="844224"/>
          </a:xfrm>
          <a:prstGeom prst="star5">
            <a:avLst>
              <a:gd name="adj" fmla="val 32082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4535996" y="2255679"/>
            <a:ext cx="936104" cy="844224"/>
          </a:xfrm>
          <a:prstGeom prst="star5">
            <a:avLst>
              <a:gd name="adj" fmla="val 32082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3779912" y="3467175"/>
            <a:ext cx="936104" cy="844224"/>
          </a:xfrm>
          <a:prstGeom prst="star5">
            <a:avLst>
              <a:gd name="adj" fmla="val 32082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683568" y="3199950"/>
            <a:ext cx="864096" cy="81196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5804621" y="3077327"/>
            <a:ext cx="864096" cy="81196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</a:t>
            </a:r>
          </a:p>
        </p:txBody>
      </p:sp>
      <p:sp>
        <p:nvSpPr>
          <p:cNvPr id="22" name="7-конечная звезда 21"/>
          <p:cNvSpPr/>
          <p:nvPr/>
        </p:nvSpPr>
        <p:spPr>
          <a:xfrm>
            <a:off x="7699233" y="2947814"/>
            <a:ext cx="864096" cy="81196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8853" y="4517841"/>
            <a:ext cx="199822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«Восток»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339502"/>
            <a:ext cx="7416824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Портрет  </a:t>
            </a:r>
            <a:r>
              <a:rPr lang="ru-RU" sz="2000" dirty="0">
                <a:solidFill>
                  <a:schemeClr val="bg1"/>
                </a:solidFill>
              </a:rPr>
              <a:t>первой в мире </a:t>
            </a:r>
            <a:r>
              <a:rPr lang="ru-RU" sz="2000" dirty="0" smtClean="0">
                <a:solidFill>
                  <a:schemeClr val="bg1"/>
                </a:solidFill>
              </a:rPr>
              <a:t>женщины-космонавта – это…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3588" y="2211089"/>
            <a:ext cx="1043856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sz="2800" b="1" i="1" dirty="0" smtClean="0"/>
              <a:t>№</a:t>
            </a:r>
            <a:r>
              <a:rPr lang="en-US" sz="2800" b="1" i="1" dirty="0" smtClean="0"/>
              <a:t>1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3588" y="2885894"/>
            <a:ext cx="1043856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sz="2800" b="1" i="1" dirty="0" smtClean="0"/>
              <a:t>№</a:t>
            </a:r>
            <a:r>
              <a:rPr lang="en-US" sz="2800" b="1" i="1" dirty="0" smtClean="0"/>
              <a:t>2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3588" y="3560698"/>
            <a:ext cx="1043856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sz="2800" b="1" i="1" dirty="0" smtClean="0"/>
              <a:t>№</a:t>
            </a:r>
            <a:r>
              <a:rPr lang="en-US" sz="2800" b="1" i="1" dirty="0" smtClean="0"/>
              <a:t>3</a:t>
            </a:r>
            <a:endParaRPr lang="ru-RU" sz="2800" b="1" dirty="0"/>
          </a:p>
        </p:txBody>
      </p:sp>
      <p:pic>
        <p:nvPicPr>
          <p:cNvPr id="13" name="Picture 486"/>
          <p:cNvPicPr/>
          <p:nvPr/>
        </p:nvPicPr>
        <p:blipFill>
          <a:blip r:embed="rId5"/>
          <a:stretch>
            <a:fillRect/>
          </a:stretch>
        </p:blipFill>
        <p:spPr>
          <a:xfrm>
            <a:off x="2627784" y="2127638"/>
            <a:ext cx="5652628" cy="2052211"/>
          </a:xfrm>
          <a:prstGeom prst="rect">
            <a:avLst/>
          </a:prstGeom>
        </p:spPr>
      </p:pic>
      <p:pic>
        <p:nvPicPr>
          <p:cNvPr id="12" name="Picture 2" descr="https://12542.ru/151-35-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50" y="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раж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см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701</Words>
  <Application>Microsoft Office PowerPoint</Application>
  <PresentationFormat>Экран (16:9)</PresentationFormat>
  <Paragraphs>132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33</cp:revision>
  <dcterms:created xsi:type="dcterms:W3CDTF">2023-03-28T17:22:04Z</dcterms:created>
  <dcterms:modified xsi:type="dcterms:W3CDTF">2023-04-09T18:28:44Z</dcterms:modified>
</cp:coreProperties>
</file>